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0" r:id="rId3"/>
    <p:sldId id="261" r:id="rId4"/>
    <p:sldId id="262" r:id="rId5"/>
    <p:sldId id="263" r:id="rId6"/>
    <p:sldId id="266" r:id="rId7"/>
    <p:sldId id="267" r:id="rId8"/>
    <p:sldId id="280" r:id="rId9"/>
    <p:sldId id="268" r:id="rId10"/>
    <p:sldId id="269" r:id="rId11"/>
    <p:sldId id="279" r:id="rId12"/>
    <p:sldId id="258" r:id="rId13"/>
    <p:sldId id="270" r:id="rId14"/>
    <p:sldId id="271" r:id="rId15"/>
    <p:sldId id="272" r:id="rId16"/>
    <p:sldId id="273" r:id="rId17"/>
    <p:sldId id="274" r:id="rId18"/>
    <p:sldId id="275" r:id="rId19"/>
    <p:sldId id="284" r:id="rId20"/>
    <p:sldId id="285" r:id="rId21"/>
    <p:sldId id="290" r:id="rId22"/>
    <p:sldId id="291" r:id="rId23"/>
    <p:sldId id="292" r:id="rId24"/>
    <p:sldId id="293" r:id="rId25"/>
    <p:sldId id="294" r:id="rId26"/>
    <p:sldId id="297" r:id="rId27"/>
    <p:sldId id="298" r:id="rId28"/>
    <p:sldId id="303" r:id="rId29"/>
    <p:sldId id="307" r:id="rId30"/>
    <p:sldId id="312" r:id="rId31"/>
    <p:sldId id="379" r:id="rId32"/>
    <p:sldId id="380" r:id="rId33"/>
    <p:sldId id="381" r:id="rId34"/>
    <p:sldId id="382" r:id="rId35"/>
    <p:sldId id="383" r:id="rId36"/>
    <p:sldId id="384" r:id="rId37"/>
    <p:sldId id="331" r:id="rId38"/>
    <p:sldId id="332" r:id="rId39"/>
    <p:sldId id="337" r:id="rId40"/>
    <p:sldId id="339" r:id="rId41"/>
    <p:sldId id="341" r:id="rId42"/>
    <p:sldId id="345" r:id="rId43"/>
    <p:sldId id="344" r:id="rId44"/>
    <p:sldId id="347" r:id="rId45"/>
    <p:sldId id="348" r:id="rId46"/>
    <p:sldId id="349" r:id="rId47"/>
    <p:sldId id="350" r:id="rId48"/>
    <p:sldId id="355" r:id="rId49"/>
    <p:sldId id="360" r:id="rId50"/>
    <p:sldId id="361" r:id="rId51"/>
    <p:sldId id="362" r:id="rId52"/>
    <p:sldId id="363" r:id="rId53"/>
    <p:sldId id="365" r:id="rId54"/>
    <p:sldId id="366" r:id="rId55"/>
    <p:sldId id="367" r:id="rId56"/>
    <p:sldId id="368" r:id="rId57"/>
    <p:sldId id="369" r:id="rId58"/>
    <p:sldId id="370" r:id="rId59"/>
    <p:sldId id="371" r:id="rId60"/>
    <p:sldId id="372" r:id="rId61"/>
    <p:sldId id="375" r:id="rId62"/>
    <p:sldId id="373" r:id="rId63"/>
    <p:sldId id="378" r:id="rId64"/>
    <p:sldId id="377" r:id="rId65"/>
    <p:sldId id="278" r:id="rId66"/>
    <p:sldId id="376" r:id="rId67"/>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3CED"/>
    <a:srgbClr val="EE6DFF"/>
    <a:srgbClr val="E10DFF"/>
    <a:srgbClr val="009A90"/>
    <a:srgbClr val="161C22"/>
    <a:srgbClr val="EB9734"/>
    <a:srgbClr val="009B90"/>
    <a:srgbClr val="8A14EC"/>
    <a:srgbClr val="0066FF"/>
    <a:srgbClr val="221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1" autoAdjust="0"/>
    <p:restoredTop sz="95658" autoAdjust="0"/>
  </p:normalViewPr>
  <p:slideViewPr>
    <p:cSldViewPr snapToGrid="0">
      <p:cViewPr varScale="1">
        <p:scale>
          <a:sx n="74" d="100"/>
          <a:sy n="74" d="100"/>
        </p:scale>
        <p:origin x="31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10/06/2024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37</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38</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39</a:t>
            </a:fld>
            <a:endParaRPr lang="es-ES"/>
          </a:p>
        </p:txBody>
      </p:sp>
    </p:spTree>
    <p:extLst>
      <p:ext uri="{BB962C8B-B14F-4D97-AF65-F5344CB8AC3E}">
        <p14:creationId xmlns:p14="http://schemas.microsoft.com/office/powerpoint/2010/main" val="210376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6.pn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85CF9734-910C-7863-749A-A916A965DEDF}"/>
              </a:ext>
            </a:extLst>
          </p:cNvPr>
          <p:cNvSpPr txBox="1"/>
          <p:nvPr/>
        </p:nvSpPr>
        <p:spPr>
          <a:xfrm>
            <a:off x="245321" y="3047241"/>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5488" y="443801"/>
            <a:ext cx="2052034" cy="2603440"/>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407724" y="4447208"/>
            <a:ext cx="7376552" cy="830997"/>
          </a:xfrm>
          <a:prstGeom prst="rect">
            <a:avLst/>
          </a:prstGeom>
          <a:noFill/>
        </p:spPr>
        <p:txBody>
          <a:bodyPr wrap="square" rtlCol="0">
            <a:spAutoFit/>
          </a:bodyPr>
          <a:lstStyle/>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Carrera : Ingeniería en Ciencias de la Computación</a:t>
            </a: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889770" y="555950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11177418">
            <a:off x="-224239" y="5645429"/>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existen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768909" y="3159566"/>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000D7A3-C136-915E-B6EE-13E2200E6F0C}"/>
              </a:ext>
            </a:extLst>
          </p:cNvPr>
          <p:cNvSpPr txBox="1"/>
          <p:nvPr/>
        </p:nvSpPr>
        <p:spPr>
          <a:xfrm>
            <a:off x="486957" y="36406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538731" y="1335614"/>
            <a:ext cx="10073461" cy="461665"/>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86957" y="4130242"/>
            <a:ext cx="10447206"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538731" y="1871331"/>
            <a:ext cx="10395432"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7" name="CuadroTexto 6">
            <a:extLst>
              <a:ext uri="{FF2B5EF4-FFF2-40B4-BE49-F238E27FC236}">
                <a16:creationId xmlns:a16="http://schemas.microsoft.com/office/drawing/2014/main" id="{C61AB87B-4416-D20E-16EB-F50F4DD08E52}"/>
              </a:ext>
            </a:extLst>
          </p:cNvPr>
          <p:cNvSpPr txBox="1"/>
          <p:nvPr/>
        </p:nvSpPr>
        <p:spPr>
          <a:xfrm>
            <a:off x="2516896" y="3170676"/>
            <a:ext cx="5590655"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Movimiento no </a:t>
            </a:r>
            <a:r>
              <a:rPr lang="es-MX" sz="2400" dirty="0" err="1">
                <a:solidFill>
                  <a:srgbClr val="00F1FF"/>
                </a:solidFill>
                <a:latin typeface="Raleway Black" pitchFamily="2" charset="0"/>
                <a:ea typeface="Open Sans SemiBold" panose="020B0706030804020204" pitchFamily="34" charset="0"/>
                <a:cs typeface="Open Sans SemiBold" panose="020B0706030804020204" pitchFamily="34" charset="0"/>
              </a:rPr>
              <a:t>Code</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8" name="CuadroTexto 7">
            <a:extLst>
              <a:ext uri="{FF2B5EF4-FFF2-40B4-BE49-F238E27FC236}">
                <a16:creationId xmlns:a16="http://schemas.microsoft.com/office/drawing/2014/main" id="{C45279BB-F3CB-91A3-78FC-4E08307200FC}"/>
              </a:ext>
            </a:extLst>
          </p:cNvPr>
          <p:cNvSpPr txBox="1"/>
          <p:nvPr/>
        </p:nvSpPr>
        <p:spPr>
          <a:xfrm>
            <a:off x="2464924" y="3690698"/>
            <a:ext cx="7135251" cy="224676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 una filosofía que quiere cambiar cómo se crean páginas web, aplicaciones o juegos. Sin código. Que cualquiera pueda hacer apps sin programar. </a:t>
            </a:r>
          </a:p>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Con el tiempo, esta filosofía ha evolucionado y hoy se apuesta drásticamente por el concepto de 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propósito es el mismo</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 Que no saber programar no sea un impedimento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79286" y="168135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9289970" y="31648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36737" y="3728610"/>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26933" y="1617950"/>
            <a:ext cx="7225007"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897519" y="2564359"/>
            <a:ext cx="1401574"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4816442"/>
            <a:ext cx="3026341" cy="119112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26934" y="4262444"/>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26934" y="2184866"/>
            <a:ext cx="7440110"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26934" y="4799037"/>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26934" y="2738864"/>
            <a:ext cx="7281160"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480357"/>
            <a:ext cx="10622029"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a:t>
            </a: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00737" y="532413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pic>
        <p:nvPicPr>
          <p:cNvPr id="9" name="Imagen 8">
            <a:extLst>
              <a:ext uri="{FF2B5EF4-FFF2-40B4-BE49-F238E27FC236}">
                <a16:creationId xmlns:a16="http://schemas.microsoft.com/office/drawing/2014/main" id="{7F94AD67-E74E-0198-9546-A19BC532D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754" y="3931242"/>
            <a:ext cx="4936490" cy="2493010"/>
          </a:xfrm>
          <a:prstGeom prst="rect">
            <a:avLst/>
          </a:prstGeom>
          <a:noFill/>
          <a:ln>
            <a:noFill/>
          </a:ln>
        </p:spPr>
      </p:pic>
    </p:spTree>
    <p:extLst>
      <p:ext uri="{BB962C8B-B14F-4D97-AF65-F5344CB8AC3E}">
        <p14:creationId xmlns:p14="http://schemas.microsoft.com/office/powerpoint/2010/main" val="401658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87570" y="539315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17466" y="520301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91181" y="972040"/>
            <a:ext cx="10940816" cy="954107"/>
          </a:xfrm>
          <a:prstGeom prst="rect">
            <a:avLst/>
          </a:prstGeom>
          <a:noFill/>
        </p:spPr>
        <p:txBody>
          <a:bodyPr wrap="none" rtlCol="0">
            <a:spAutoFit/>
          </a:bodyPr>
          <a:lstStyle/>
          <a:p>
            <a:r>
              <a:rPr lang="en-US" sz="2400" dirty="0">
                <a:solidFill>
                  <a:srgbClr val="EB9734"/>
                </a:solidFill>
                <a:latin typeface="Raleway Black" pitchFamily="2" charset="0"/>
              </a:rPr>
              <a:t>Transformer</a:t>
            </a: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redes neuronales que aprende contexto y, por lo tanto, significado </a:t>
            </a: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mediante el seguimiento de relaciones en datos secuenciales como las palabras de una oración.</a:t>
            </a:r>
            <a:endParaRPr lang="en-US" sz="1600" dirty="0">
              <a:solidFill>
                <a:srgbClr val="EB9734"/>
              </a:solidFill>
              <a:latin typeface="Raleway Black" pitchFamily="2" charset="0"/>
            </a:endParaRPr>
          </a:p>
        </p:txBody>
      </p:sp>
      <p:pic>
        <p:nvPicPr>
          <p:cNvPr id="9" name="Imagen 8">
            <a:extLst>
              <a:ext uri="{FF2B5EF4-FFF2-40B4-BE49-F238E27FC236}">
                <a16:creationId xmlns:a16="http://schemas.microsoft.com/office/drawing/2014/main" id="{45491E93-B102-FC1C-1F92-01D3615F870D}"/>
              </a:ext>
            </a:extLst>
          </p:cNvPr>
          <p:cNvPicPr>
            <a:picLocks noChangeAspect="1"/>
          </p:cNvPicPr>
          <p:nvPr/>
        </p:nvPicPr>
        <p:blipFill>
          <a:blip r:embed="rId3"/>
          <a:stretch>
            <a:fillRect/>
          </a:stretch>
        </p:blipFill>
        <p:spPr>
          <a:xfrm>
            <a:off x="633444" y="3119771"/>
            <a:ext cx="1552304" cy="1552304"/>
          </a:xfrm>
          <a:prstGeom prst="rect">
            <a:avLst/>
          </a:prstGeom>
        </p:spPr>
      </p:pic>
      <p:pic>
        <p:nvPicPr>
          <p:cNvPr id="10" name="Imagen 9">
            <a:extLst>
              <a:ext uri="{FF2B5EF4-FFF2-40B4-BE49-F238E27FC236}">
                <a16:creationId xmlns:a16="http://schemas.microsoft.com/office/drawing/2014/main" id="{676A91D3-E036-3950-73F2-E6EF5FA6AFD7}"/>
              </a:ext>
            </a:extLst>
          </p:cNvPr>
          <p:cNvPicPr>
            <a:picLocks noChangeAspect="1"/>
          </p:cNvPicPr>
          <p:nvPr/>
        </p:nvPicPr>
        <p:blipFill>
          <a:blip r:embed="rId4"/>
          <a:stretch>
            <a:fillRect/>
          </a:stretch>
        </p:blipFill>
        <p:spPr>
          <a:xfrm>
            <a:off x="2301448" y="3568803"/>
            <a:ext cx="807195" cy="807195"/>
          </a:xfrm>
          <a:prstGeom prst="rect">
            <a:avLst/>
          </a:prstGeom>
        </p:spPr>
      </p:pic>
      <p:pic>
        <p:nvPicPr>
          <p:cNvPr id="12" name="Imagen 11">
            <a:extLst>
              <a:ext uri="{FF2B5EF4-FFF2-40B4-BE49-F238E27FC236}">
                <a16:creationId xmlns:a16="http://schemas.microsoft.com/office/drawing/2014/main" id="{3B421A35-19B5-FD7B-A68E-6C498E8896BA}"/>
              </a:ext>
            </a:extLst>
          </p:cNvPr>
          <p:cNvPicPr>
            <a:picLocks noChangeAspect="1"/>
          </p:cNvPicPr>
          <p:nvPr/>
        </p:nvPicPr>
        <p:blipFill>
          <a:blip r:embed="rId5"/>
          <a:stretch>
            <a:fillRect/>
          </a:stretch>
        </p:blipFill>
        <p:spPr>
          <a:xfrm>
            <a:off x="9416068" y="3071841"/>
            <a:ext cx="1648161" cy="1648161"/>
          </a:xfrm>
          <a:prstGeom prst="rect">
            <a:avLst/>
          </a:prstGeom>
        </p:spPr>
      </p:pic>
      <p:pic>
        <p:nvPicPr>
          <p:cNvPr id="13" name="Imagen 12">
            <a:extLst>
              <a:ext uri="{FF2B5EF4-FFF2-40B4-BE49-F238E27FC236}">
                <a16:creationId xmlns:a16="http://schemas.microsoft.com/office/drawing/2014/main" id="{E34330B4-F858-E34F-CFBA-5DE320906DCD}"/>
              </a:ext>
            </a:extLst>
          </p:cNvPr>
          <p:cNvPicPr>
            <a:picLocks noChangeAspect="1"/>
          </p:cNvPicPr>
          <p:nvPr/>
        </p:nvPicPr>
        <p:blipFill>
          <a:blip r:embed="rId4"/>
          <a:stretch>
            <a:fillRect/>
          </a:stretch>
        </p:blipFill>
        <p:spPr>
          <a:xfrm>
            <a:off x="8337652" y="3492325"/>
            <a:ext cx="807195" cy="807195"/>
          </a:xfrm>
          <a:prstGeom prst="rect">
            <a:avLst/>
          </a:prstGeom>
        </p:spPr>
      </p:pic>
      <p:pic>
        <p:nvPicPr>
          <p:cNvPr id="14" name="Imagen 13">
            <a:extLst>
              <a:ext uri="{FF2B5EF4-FFF2-40B4-BE49-F238E27FC236}">
                <a16:creationId xmlns:a16="http://schemas.microsoft.com/office/drawing/2014/main" id="{90289E3A-34E2-2D16-19D0-129994EBBC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70288" y="2055651"/>
            <a:ext cx="4305719" cy="4531388"/>
          </a:xfrm>
          <a:prstGeom prst="rect">
            <a:avLst/>
          </a:prstGeom>
          <a:noFill/>
          <a:ln>
            <a:noFill/>
          </a:ln>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000D7A3-C136-915E-B6EE-13E2200E6F0C}"/>
              </a:ext>
            </a:extLst>
          </p:cNvPr>
          <p:cNvSpPr txBox="1"/>
          <p:nvPr/>
        </p:nvSpPr>
        <p:spPr>
          <a:xfrm>
            <a:off x="3242031" y="3719644"/>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58812" y="1508087"/>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000259" y="1344505"/>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242031" y="4242864"/>
            <a:ext cx="4845901" cy="1815882"/>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758812" y="1890880"/>
            <a:ext cx="4432929"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000259" y="1814917"/>
            <a:ext cx="3922608"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373" y="3108108"/>
            <a:ext cx="3220451" cy="1555441"/>
          </a:xfrm>
          <a:prstGeom prst="rect">
            <a:avLst/>
          </a:prstGeom>
          <a:noFill/>
          <a:ln>
            <a:noFill/>
          </a:ln>
        </p:spPr>
      </p:pic>
      <p:pic>
        <p:nvPicPr>
          <p:cNvPr id="10" name="Imagen 9">
            <a:extLst>
              <a:ext uri="{FF2B5EF4-FFF2-40B4-BE49-F238E27FC236}">
                <a16:creationId xmlns:a16="http://schemas.microsoft.com/office/drawing/2014/main" id="{38291EE3-238B-F4CC-9197-4B256222C7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5625" y="2389581"/>
            <a:ext cx="2117618" cy="2956322"/>
          </a:xfrm>
          <a:prstGeom prst="rect">
            <a:avLst/>
          </a:prstGeom>
          <a:noFill/>
          <a:ln>
            <a:noFill/>
          </a:ln>
        </p:spPr>
      </p:pic>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5"/>
          <a:stretch>
            <a:fillRect/>
          </a:stretch>
        </p:blipFill>
        <p:spPr>
          <a:xfrm>
            <a:off x="3754737" y="3377974"/>
            <a:ext cx="807195" cy="807195"/>
          </a:xfrm>
          <a:prstGeom prst="rect">
            <a:avLst/>
          </a:prstGeom>
        </p:spPr>
      </p:pic>
      <p:pic>
        <p:nvPicPr>
          <p:cNvPr id="13" name="Imagen 12">
            <a:extLst>
              <a:ext uri="{FF2B5EF4-FFF2-40B4-BE49-F238E27FC236}">
                <a16:creationId xmlns:a16="http://schemas.microsoft.com/office/drawing/2014/main" id="{95423249-80D2-E835-2FD5-28F9AB2AC526}"/>
              </a:ext>
            </a:extLst>
          </p:cNvPr>
          <p:cNvPicPr>
            <a:picLocks noChangeAspect="1"/>
          </p:cNvPicPr>
          <p:nvPr/>
        </p:nvPicPr>
        <p:blipFill>
          <a:blip r:embed="rId5"/>
          <a:stretch>
            <a:fillRect/>
          </a:stretch>
        </p:blipFill>
        <p:spPr>
          <a:xfrm>
            <a:off x="7217435" y="3300054"/>
            <a:ext cx="807195" cy="807195"/>
          </a:xfrm>
          <a:prstGeom prst="rect">
            <a:avLst/>
          </a:prstGeom>
        </p:spPr>
      </p:pic>
      <p:pic>
        <p:nvPicPr>
          <p:cNvPr id="14" name="Imagen 13">
            <a:extLst>
              <a:ext uri="{FF2B5EF4-FFF2-40B4-BE49-F238E27FC236}">
                <a16:creationId xmlns:a16="http://schemas.microsoft.com/office/drawing/2014/main" id="{2B37DA95-C295-7A3C-4891-9BCF911D7A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18822" y="2389581"/>
            <a:ext cx="2969587" cy="2820720"/>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5585770" y="3429000"/>
            <a:ext cx="828477" cy="828477"/>
          </a:xfrm>
          <a:prstGeom prst="rect">
            <a:avLst/>
          </a:prstGeom>
        </p:spPr>
      </p:pic>
      <p:pic>
        <p:nvPicPr>
          <p:cNvPr id="17" name="Imagen 16">
            <a:extLst>
              <a:ext uri="{FF2B5EF4-FFF2-40B4-BE49-F238E27FC236}">
                <a16:creationId xmlns:a16="http://schemas.microsoft.com/office/drawing/2014/main" id="{9A0E4ED9-5505-C6B7-9095-694C76826E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0898" y="2141548"/>
            <a:ext cx="4140084" cy="3381048"/>
          </a:xfrm>
          <a:prstGeom prst="rect">
            <a:avLst/>
          </a:prstGeom>
          <a:noFill/>
          <a:ln>
            <a:noFill/>
          </a:ln>
        </p:spPr>
      </p:pic>
      <p:pic>
        <p:nvPicPr>
          <p:cNvPr id="2" name="Imagen 1">
            <a:extLst>
              <a:ext uri="{FF2B5EF4-FFF2-40B4-BE49-F238E27FC236}">
                <a16:creationId xmlns:a16="http://schemas.microsoft.com/office/drawing/2014/main" id="{1A46B901-1617-FA55-1890-C5D17121A1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69658" y="2141548"/>
            <a:ext cx="4714129" cy="3497462"/>
          </a:xfrm>
          <a:prstGeom prst="rect">
            <a:avLst/>
          </a:prstGeom>
          <a:noFill/>
          <a:ln>
            <a:noFill/>
          </a:ln>
        </p:spPr>
      </p:pic>
    </p:spTree>
    <p:extLst>
      <p:ext uri="{BB962C8B-B14F-4D97-AF65-F5344CB8AC3E}">
        <p14:creationId xmlns:p14="http://schemas.microsoft.com/office/powerpoint/2010/main" val="342387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6107155" y="3429000"/>
            <a:ext cx="746915" cy="746915"/>
          </a:xfrm>
          <a:prstGeom prst="rect">
            <a:avLst/>
          </a:prstGeom>
        </p:spPr>
      </p:pic>
      <p:pic>
        <p:nvPicPr>
          <p:cNvPr id="4" name="Imagen 3">
            <a:extLst>
              <a:ext uri="{FF2B5EF4-FFF2-40B4-BE49-F238E27FC236}">
                <a16:creationId xmlns:a16="http://schemas.microsoft.com/office/drawing/2014/main" id="{0E969B35-93A7-DB87-7E4B-A5EDFE314E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677" y="2106725"/>
            <a:ext cx="4980712" cy="3450694"/>
          </a:xfrm>
          <a:prstGeom prst="rect">
            <a:avLst/>
          </a:prstGeom>
          <a:noFill/>
          <a:ln>
            <a:noFill/>
          </a:ln>
        </p:spPr>
      </p:pic>
      <p:pic>
        <p:nvPicPr>
          <p:cNvPr id="5" name="Imagen 4">
            <a:extLst>
              <a:ext uri="{FF2B5EF4-FFF2-40B4-BE49-F238E27FC236}">
                <a16:creationId xmlns:a16="http://schemas.microsoft.com/office/drawing/2014/main" id="{C65964C0-7E23-5F79-CF5C-321BF33EB5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49836" y="1488800"/>
            <a:ext cx="3475918" cy="4444053"/>
          </a:xfrm>
          <a:prstGeom prst="rect">
            <a:avLst/>
          </a:prstGeom>
          <a:noFill/>
          <a:ln>
            <a:noFill/>
          </a:ln>
        </p:spPr>
      </p:pic>
    </p:spTree>
    <p:extLst>
      <p:ext uri="{BB962C8B-B14F-4D97-AF65-F5344CB8AC3E}">
        <p14:creationId xmlns:p14="http://schemas.microsoft.com/office/powerpoint/2010/main" val="1125382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108643" y="3361201"/>
            <a:ext cx="746915" cy="746915"/>
          </a:xfrm>
          <a:prstGeom prst="rect">
            <a:avLst/>
          </a:prstGeom>
        </p:spPr>
      </p:pic>
      <p:pic>
        <p:nvPicPr>
          <p:cNvPr id="2" name="Imagen 1">
            <a:extLst>
              <a:ext uri="{FF2B5EF4-FFF2-40B4-BE49-F238E27FC236}">
                <a16:creationId xmlns:a16="http://schemas.microsoft.com/office/drawing/2014/main" id="{F8239712-F6A5-00C6-0228-B40D0D84DD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769" y="2031117"/>
            <a:ext cx="2783399" cy="3695141"/>
          </a:xfrm>
          <a:prstGeom prst="rect">
            <a:avLst/>
          </a:prstGeom>
          <a:noFill/>
          <a:ln>
            <a:noFill/>
          </a:ln>
        </p:spPr>
      </p:pic>
      <p:pic>
        <p:nvPicPr>
          <p:cNvPr id="3" name="Imagen 2">
            <a:extLst>
              <a:ext uri="{FF2B5EF4-FFF2-40B4-BE49-F238E27FC236}">
                <a16:creationId xmlns:a16="http://schemas.microsoft.com/office/drawing/2014/main" id="{478A4EC0-832D-1C46-404A-A28BB2474D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8364" y="2539916"/>
            <a:ext cx="3652214" cy="2677541"/>
          </a:xfrm>
          <a:prstGeom prst="rect">
            <a:avLst/>
          </a:prstGeom>
          <a:noFill/>
          <a:ln>
            <a:noFill/>
          </a:ln>
        </p:spPr>
      </p:pic>
      <p:pic>
        <p:nvPicPr>
          <p:cNvPr id="6" name="Imagen 5">
            <a:extLst>
              <a:ext uri="{FF2B5EF4-FFF2-40B4-BE49-F238E27FC236}">
                <a16:creationId xmlns:a16="http://schemas.microsoft.com/office/drawing/2014/main" id="{3B75E4DC-B04E-41F3-AE25-993CECD0F97C}"/>
              </a:ext>
            </a:extLst>
          </p:cNvPr>
          <p:cNvPicPr>
            <a:picLocks noChangeAspect="1"/>
          </p:cNvPicPr>
          <p:nvPr/>
        </p:nvPicPr>
        <p:blipFill>
          <a:blip r:embed="rId3"/>
          <a:stretch>
            <a:fillRect/>
          </a:stretch>
        </p:blipFill>
        <p:spPr>
          <a:xfrm>
            <a:off x="7873384" y="3361200"/>
            <a:ext cx="746915" cy="746915"/>
          </a:xfrm>
          <a:prstGeom prst="rect">
            <a:avLst/>
          </a:prstGeom>
        </p:spPr>
      </p:pic>
      <p:pic>
        <p:nvPicPr>
          <p:cNvPr id="7" name="Imagen 6">
            <a:extLst>
              <a:ext uri="{FF2B5EF4-FFF2-40B4-BE49-F238E27FC236}">
                <a16:creationId xmlns:a16="http://schemas.microsoft.com/office/drawing/2014/main" id="{07B9E3FE-F406-1BD7-C64E-BB2EAD9E790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2387" y="1861168"/>
            <a:ext cx="2642173" cy="3746978"/>
          </a:xfrm>
          <a:prstGeom prst="rect">
            <a:avLst/>
          </a:prstGeom>
          <a:noFill/>
          <a:ln>
            <a:noFill/>
          </a:ln>
        </p:spPr>
      </p:pic>
    </p:spTree>
    <p:extLst>
      <p:ext uri="{BB962C8B-B14F-4D97-AF65-F5344CB8AC3E}">
        <p14:creationId xmlns:p14="http://schemas.microsoft.com/office/powerpoint/2010/main" val="463144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288434" y="3263492"/>
            <a:ext cx="746915" cy="746915"/>
          </a:xfrm>
          <a:prstGeom prst="rect">
            <a:avLst/>
          </a:prstGeom>
        </p:spPr>
      </p:pic>
      <p:pic>
        <p:nvPicPr>
          <p:cNvPr id="4" name="Imagen 3">
            <a:extLst>
              <a:ext uri="{FF2B5EF4-FFF2-40B4-BE49-F238E27FC236}">
                <a16:creationId xmlns:a16="http://schemas.microsoft.com/office/drawing/2014/main" id="{27F37E2F-526A-94B1-20F6-8348B32420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445" y="2096594"/>
            <a:ext cx="2656905" cy="3080713"/>
          </a:xfrm>
          <a:prstGeom prst="rect">
            <a:avLst/>
          </a:prstGeom>
          <a:noFill/>
          <a:ln>
            <a:noFill/>
          </a:ln>
        </p:spPr>
      </p:pic>
      <p:pic>
        <p:nvPicPr>
          <p:cNvPr id="5" name="Imagen 4">
            <a:extLst>
              <a:ext uri="{FF2B5EF4-FFF2-40B4-BE49-F238E27FC236}">
                <a16:creationId xmlns:a16="http://schemas.microsoft.com/office/drawing/2014/main" id="{115BAB9F-B98E-59FA-AA28-28519CC6C2E2}"/>
              </a:ext>
            </a:extLst>
          </p:cNvPr>
          <p:cNvPicPr>
            <a:picLocks noChangeAspect="1"/>
          </p:cNvPicPr>
          <p:nvPr/>
        </p:nvPicPr>
        <p:blipFill>
          <a:blip r:embed="rId5"/>
          <a:stretch>
            <a:fillRect/>
          </a:stretch>
        </p:blipFill>
        <p:spPr>
          <a:xfrm>
            <a:off x="4246433" y="2096594"/>
            <a:ext cx="2732890" cy="3080713"/>
          </a:xfrm>
          <a:prstGeom prst="rect">
            <a:avLst/>
          </a:prstGeom>
        </p:spPr>
      </p:pic>
      <p:pic>
        <p:nvPicPr>
          <p:cNvPr id="9" name="Imagen 8">
            <a:extLst>
              <a:ext uri="{FF2B5EF4-FFF2-40B4-BE49-F238E27FC236}">
                <a16:creationId xmlns:a16="http://schemas.microsoft.com/office/drawing/2014/main" id="{3B13CBA3-F417-549F-7C5F-AE299690985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45759" y="1612261"/>
            <a:ext cx="3027189" cy="4049375"/>
          </a:xfrm>
          <a:prstGeom prst="rect">
            <a:avLst/>
          </a:prstGeom>
          <a:noFill/>
          <a:ln>
            <a:noFill/>
          </a:ln>
        </p:spPr>
      </p:pic>
      <p:pic>
        <p:nvPicPr>
          <p:cNvPr id="10" name="Imagen 9">
            <a:extLst>
              <a:ext uri="{FF2B5EF4-FFF2-40B4-BE49-F238E27FC236}">
                <a16:creationId xmlns:a16="http://schemas.microsoft.com/office/drawing/2014/main" id="{2D6FE66C-B586-F938-CF54-57FCA5C41B42}"/>
              </a:ext>
            </a:extLst>
          </p:cNvPr>
          <p:cNvPicPr>
            <a:picLocks noChangeAspect="1"/>
          </p:cNvPicPr>
          <p:nvPr/>
        </p:nvPicPr>
        <p:blipFill>
          <a:blip r:embed="rId3"/>
          <a:stretch>
            <a:fillRect/>
          </a:stretch>
        </p:blipFill>
        <p:spPr>
          <a:xfrm>
            <a:off x="7380024" y="3263492"/>
            <a:ext cx="746915" cy="746915"/>
          </a:xfrm>
          <a:prstGeom prst="rect">
            <a:avLst/>
          </a:prstGeom>
        </p:spPr>
      </p:pic>
    </p:spTree>
    <p:extLst>
      <p:ext uri="{BB962C8B-B14F-4D97-AF65-F5344CB8AC3E}">
        <p14:creationId xmlns:p14="http://schemas.microsoft.com/office/powerpoint/2010/main" val="2792326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288434" y="3263492"/>
            <a:ext cx="746915" cy="746915"/>
          </a:xfrm>
          <a:prstGeom prst="rect">
            <a:avLst/>
          </a:prstGeom>
        </p:spPr>
      </p:pic>
      <p:pic>
        <p:nvPicPr>
          <p:cNvPr id="10" name="Imagen 9">
            <a:extLst>
              <a:ext uri="{FF2B5EF4-FFF2-40B4-BE49-F238E27FC236}">
                <a16:creationId xmlns:a16="http://schemas.microsoft.com/office/drawing/2014/main" id="{2D6FE66C-B586-F938-CF54-57FCA5C41B42}"/>
              </a:ext>
            </a:extLst>
          </p:cNvPr>
          <p:cNvPicPr>
            <a:picLocks noChangeAspect="1"/>
          </p:cNvPicPr>
          <p:nvPr/>
        </p:nvPicPr>
        <p:blipFill>
          <a:blip r:embed="rId3"/>
          <a:stretch>
            <a:fillRect/>
          </a:stretch>
        </p:blipFill>
        <p:spPr>
          <a:xfrm>
            <a:off x="7283760" y="3263492"/>
            <a:ext cx="746915" cy="746915"/>
          </a:xfrm>
          <a:prstGeom prst="rect">
            <a:avLst/>
          </a:prstGeom>
        </p:spPr>
      </p:pic>
      <p:pic>
        <p:nvPicPr>
          <p:cNvPr id="2" name="Imagen 1">
            <a:extLst>
              <a:ext uri="{FF2B5EF4-FFF2-40B4-BE49-F238E27FC236}">
                <a16:creationId xmlns:a16="http://schemas.microsoft.com/office/drawing/2014/main" id="{C361BAFE-4C0E-2028-B930-DE0F10E446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5953" y="2244599"/>
            <a:ext cx="2812690" cy="2784698"/>
          </a:xfrm>
          <a:prstGeom prst="rect">
            <a:avLst/>
          </a:prstGeom>
          <a:noFill/>
          <a:ln>
            <a:noFill/>
          </a:ln>
        </p:spPr>
      </p:pic>
      <p:pic>
        <p:nvPicPr>
          <p:cNvPr id="3" name="Imagen 2">
            <a:extLst>
              <a:ext uri="{FF2B5EF4-FFF2-40B4-BE49-F238E27FC236}">
                <a16:creationId xmlns:a16="http://schemas.microsoft.com/office/drawing/2014/main" id="{F6081E4D-4AD1-4072-43E5-A618F52268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5140" y="2352176"/>
            <a:ext cx="2709038" cy="2569448"/>
          </a:xfrm>
          <a:prstGeom prst="rect">
            <a:avLst/>
          </a:prstGeom>
          <a:noFill/>
          <a:ln>
            <a:noFill/>
          </a:ln>
        </p:spPr>
      </p:pic>
      <p:pic>
        <p:nvPicPr>
          <p:cNvPr id="6" name="Imagen 5">
            <a:extLst>
              <a:ext uri="{FF2B5EF4-FFF2-40B4-BE49-F238E27FC236}">
                <a16:creationId xmlns:a16="http://schemas.microsoft.com/office/drawing/2014/main" id="{ACE70F68-EEB7-FD14-3A02-F4D6CBE2B43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90257" y="2352176"/>
            <a:ext cx="2513693" cy="2569448"/>
          </a:xfrm>
          <a:prstGeom prst="rect">
            <a:avLst/>
          </a:prstGeom>
          <a:noFill/>
          <a:ln>
            <a:noFill/>
          </a:ln>
        </p:spPr>
      </p:pic>
    </p:spTree>
    <p:extLst>
      <p:ext uri="{BB962C8B-B14F-4D97-AF65-F5344CB8AC3E}">
        <p14:creationId xmlns:p14="http://schemas.microsoft.com/office/powerpoint/2010/main" val="41611872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4" name="Imagen 3">
            <a:extLst>
              <a:ext uri="{FF2B5EF4-FFF2-40B4-BE49-F238E27FC236}">
                <a16:creationId xmlns:a16="http://schemas.microsoft.com/office/drawing/2014/main" id="{3A7718B0-1EB8-C651-D154-F2B379E247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5003" y="2228562"/>
            <a:ext cx="3271564" cy="3018084"/>
          </a:xfrm>
          <a:prstGeom prst="rect">
            <a:avLst/>
          </a:prstGeom>
          <a:noFill/>
          <a:ln>
            <a:noFill/>
          </a:ln>
        </p:spPr>
      </p:pic>
    </p:spTree>
    <p:extLst>
      <p:ext uri="{BB962C8B-B14F-4D97-AF65-F5344CB8AC3E}">
        <p14:creationId xmlns:p14="http://schemas.microsoft.com/office/powerpoint/2010/main" val="48694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97031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9" name="CuadroTexto 8">
            <a:extLst>
              <a:ext uri="{FF2B5EF4-FFF2-40B4-BE49-F238E27FC236}">
                <a16:creationId xmlns:a16="http://schemas.microsoft.com/office/drawing/2014/main" id="{7D41C454-41D9-C899-0776-B68F90F964AA}"/>
              </a:ext>
            </a:extLst>
          </p:cNvPr>
          <p:cNvSpPr txBox="1"/>
          <p:nvPr/>
        </p:nvSpPr>
        <p:spPr>
          <a:xfrm>
            <a:off x="561538" y="4205324"/>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CF85A8DE-17C2-1657-9F61-67EB1476CE55}"/>
              </a:ext>
            </a:extLst>
          </p:cNvPr>
          <p:cNvSpPr txBox="1"/>
          <p:nvPr/>
        </p:nvSpPr>
        <p:spPr>
          <a:xfrm>
            <a:off x="561538" y="4830034"/>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a:t>
            </a: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60D6A3AD-CC4A-2151-FB49-FE423D6D1A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998" y="2084434"/>
            <a:ext cx="10936001" cy="3282077"/>
          </a:xfrm>
          <a:prstGeom prst="rect">
            <a:avLst/>
          </a:prstGeom>
          <a:noFill/>
          <a:ln>
            <a:noFill/>
          </a:ln>
        </p:spPr>
      </p:pic>
    </p:spTree>
    <p:extLst>
      <p:ext uri="{BB962C8B-B14F-4D97-AF65-F5344CB8AC3E}">
        <p14:creationId xmlns:p14="http://schemas.microsoft.com/office/powerpoint/2010/main" val="10740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83480" y="5932626"/>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10602295"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92333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metodología de desarrollo se selecciono la programación extrema (XP) es una metodología ágil de gestión de proyectos que se centra en la velocidad y la simplicidad con ciclos de desarrollo cortos. </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
        <p:nvSpPr>
          <p:cNvPr id="4" name="CuadroTexto 3">
            <a:extLst>
              <a:ext uri="{FF2B5EF4-FFF2-40B4-BE49-F238E27FC236}">
                <a16:creationId xmlns:a16="http://schemas.microsoft.com/office/drawing/2014/main" id="{16840BB7-B3E3-B164-B7A9-387CFC0F4936}"/>
              </a:ext>
            </a:extLst>
          </p:cNvPr>
          <p:cNvSpPr txBox="1"/>
          <p:nvPr/>
        </p:nvSpPr>
        <p:spPr>
          <a:xfrm>
            <a:off x="847307" y="2756201"/>
            <a:ext cx="3624710"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Modelo </a:t>
            </a:r>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Pre-entrenado</a:t>
            </a:r>
            <a:endParaRPr lang="en-US" sz="2400" dirty="0">
              <a:solidFill>
                <a:srgbClr val="EB9734"/>
              </a:solidFill>
              <a:latin typeface="Raleway Black" pitchFamily="2" charset="0"/>
            </a:endParaRPr>
          </a:p>
        </p:txBody>
      </p:sp>
      <p:sp>
        <p:nvSpPr>
          <p:cNvPr id="5" name="CuadroTexto 4">
            <a:extLst>
              <a:ext uri="{FF2B5EF4-FFF2-40B4-BE49-F238E27FC236}">
                <a16:creationId xmlns:a16="http://schemas.microsoft.com/office/drawing/2014/main" id="{9FF7017A-FFD8-3308-299C-014839102FF9}"/>
              </a:ext>
            </a:extLst>
          </p:cNvPr>
          <p:cNvSpPr txBox="1"/>
          <p:nvPr/>
        </p:nvSpPr>
        <p:spPr>
          <a:xfrm>
            <a:off x="531175" y="3453595"/>
            <a:ext cx="11129650"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uso de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tiene importantes ventajas. Reduce los costos de computación, la huella de carbono, y permite utilizar modelos de última generación sin tener que entrenar uno desde cero.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seleccionado considerando todo lo anteriormente establecido 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a continuación se explicará las diferentes características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507478"/>
            <a:ext cx="11129650"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parámetros en un modelo de lenguaje como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típicamente tensores multidimensionales de números reales que se ajustan durante el entrenamiento para que el modelo pueda aprender a generar texto coherente y relevante basado en los datos de entrada.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084529"/>
            <a:ext cx="408797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4" name="Imagen 3">
            <a:extLst>
              <a:ext uri="{FF2B5EF4-FFF2-40B4-BE49-F238E27FC236}">
                <a16:creationId xmlns:a16="http://schemas.microsoft.com/office/drawing/2014/main" id="{2E01317A-C095-D623-FD1C-7F6CD83501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831" y="2745674"/>
            <a:ext cx="6345710" cy="3795237"/>
          </a:xfrm>
          <a:prstGeom prst="rect">
            <a:avLst/>
          </a:prstGeom>
          <a:noFill/>
          <a:ln>
            <a:noFill/>
          </a:ln>
        </p:spPr>
      </p:pic>
    </p:spTree>
    <p:extLst>
      <p:ext uri="{BB962C8B-B14F-4D97-AF65-F5344CB8AC3E}">
        <p14:creationId xmlns:p14="http://schemas.microsoft.com/office/powerpoint/2010/main" val="91225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265815"/>
            <a:ext cx="1112965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múltiples cabezas de atención en una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multi-cabeza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al modelo capturar diferentes patrones y relaciones en los datos de entrada, mejorando así su capacidad para comprender y generar secuencias de manera efectiva. Las cabezas de atención permiten que el modelo atienda diferentes aspectos de la entrada simultáneamente y, por lo tanto, capturar diferentes tipos de información útil en la secuencia.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48719" y="886577"/>
            <a:ext cx="2792752"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Cabezas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Heads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5" name="Imagen 4">
            <a:extLst>
              <a:ext uri="{FF2B5EF4-FFF2-40B4-BE49-F238E27FC236}">
                <a16:creationId xmlns:a16="http://schemas.microsoft.com/office/drawing/2014/main" id="{BD88327F-A081-A626-8843-13AE43FBB0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422" y="3017087"/>
            <a:ext cx="5784215" cy="3466465"/>
          </a:xfrm>
          <a:prstGeom prst="rect">
            <a:avLst/>
          </a:prstGeom>
          <a:noFill/>
          <a:ln>
            <a:noFill/>
          </a:ln>
        </p:spPr>
      </p:pic>
    </p:spTree>
    <p:extLst>
      <p:ext uri="{BB962C8B-B14F-4D97-AF65-F5344CB8AC3E}">
        <p14:creationId xmlns:p14="http://schemas.microsoft.com/office/powerpoint/2010/main" val="143820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423598" y="1609913"/>
            <a:ext cx="10455072" cy="3970318"/>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Descripción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es la versión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1.61B</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un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creado y lanzado por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es un modelo previamente entrenado en el idioma inglés que utiliza un objetivo de modelado de lenguaje causal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CLM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Desarrollado por: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Tipo de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Idioma(s):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inglés</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Licencia: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Licencia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MIT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modificada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Modelos relacionados: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-Medium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GPT-Large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 de entrenamiento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Uso directo: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principales usuarios previstos de estos modelos son investigadores y profesionales de la IA. Principalmente imaginamos que los investigadores utilizarán estos modelos de lenguaje para comprender mejor los comportamientos, capacidades, sesgos y limitaciones de los modelos de lenguaje generativo a gran escala.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423598" y="928052"/>
            <a:ext cx="4690708"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Detalles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143279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41396"/>
            <a:ext cx="800892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Rendimiento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 en tareas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NLP</a:t>
            </a:r>
            <a:endPar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55DF18D5-2323-AB20-194B-016B2BDDBB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1914" y="1661691"/>
            <a:ext cx="7468171" cy="2244787"/>
          </a:xfrm>
          <a:prstGeom prst="rect">
            <a:avLst/>
          </a:prstGeom>
          <a:noFill/>
          <a:ln>
            <a:noFill/>
          </a:ln>
        </p:spPr>
      </p:pic>
      <p:pic>
        <p:nvPicPr>
          <p:cNvPr id="5" name="Imagen 4">
            <a:extLst>
              <a:ext uri="{FF2B5EF4-FFF2-40B4-BE49-F238E27FC236}">
                <a16:creationId xmlns:a16="http://schemas.microsoft.com/office/drawing/2014/main" id="{6ADB4F6F-F543-CFA5-15A3-09C5CE364D83}"/>
              </a:ext>
            </a:extLst>
          </p:cNvPr>
          <p:cNvPicPr>
            <a:picLocks noChangeAspect="1"/>
          </p:cNvPicPr>
          <p:nvPr/>
        </p:nvPicPr>
        <p:blipFill>
          <a:blip r:embed="rId4"/>
          <a:stretch>
            <a:fillRect/>
          </a:stretch>
        </p:blipFill>
        <p:spPr>
          <a:xfrm>
            <a:off x="1412408" y="4165107"/>
            <a:ext cx="9715819" cy="1785190"/>
          </a:xfrm>
          <a:prstGeom prst="rect">
            <a:avLst/>
          </a:prstGeom>
        </p:spPr>
      </p:pic>
    </p:spTree>
    <p:extLst>
      <p:ext uri="{BB962C8B-B14F-4D97-AF65-F5344CB8AC3E}">
        <p14:creationId xmlns:p14="http://schemas.microsoft.com/office/powerpoint/2010/main" val="28755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83443"/>
            <a:ext cx="647484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Tecnologías para desarrollo del proyecto</a:t>
            </a:r>
          </a:p>
        </p:txBody>
      </p:sp>
      <p:pic>
        <p:nvPicPr>
          <p:cNvPr id="1030" name="Picture 6">
            <a:extLst>
              <a:ext uri="{FF2B5EF4-FFF2-40B4-BE49-F238E27FC236}">
                <a16:creationId xmlns:a16="http://schemas.microsoft.com/office/drawing/2014/main" id="{A7E0D874-1198-00E3-DDA2-38AD885C6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368" y="2125377"/>
            <a:ext cx="1219200"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1654A00-B574-2C86-38A0-7B872F5EF6D5}"/>
              </a:ext>
            </a:extLst>
          </p:cNvPr>
          <p:cNvPicPr>
            <a:picLocks noChangeAspect="1"/>
          </p:cNvPicPr>
          <p:nvPr/>
        </p:nvPicPr>
        <p:blipFill>
          <a:blip r:embed="rId4"/>
          <a:stretch>
            <a:fillRect/>
          </a:stretch>
        </p:blipFill>
        <p:spPr>
          <a:xfrm>
            <a:off x="6719810" y="2187695"/>
            <a:ext cx="1219200" cy="1172307"/>
          </a:xfrm>
          <a:prstGeom prst="rect">
            <a:avLst/>
          </a:prstGeom>
        </p:spPr>
      </p:pic>
      <p:pic>
        <p:nvPicPr>
          <p:cNvPr id="12" name="Imagen 11">
            <a:extLst>
              <a:ext uri="{FF2B5EF4-FFF2-40B4-BE49-F238E27FC236}">
                <a16:creationId xmlns:a16="http://schemas.microsoft.com/office/drawing/2014/main" id="{3293FDB1-C373-189A-AFEA-584F6B495634}"/>
              </a:ext>
            </a:extLst>
          </p:cNvPr>
          <p:cNvPicPr>
            <a:picLocks noChangeAspect="1"/>
          </p:cNvPicPr>
          <p:nvPr/>
        </p:nvPicPr>
        <p:blipFill>
          <a:blip r:embed="rId5"/>
          <a:stretch>
            <a:fillRect/>
          </a:stretch>
        </p:blipFill>
        <p:spPr>
          <a:xfrm>
            <a:off x="8761385" y="2160013"/>
            <a:ext cx="1104904" cy="1227670"/>
          </a:xfrm>
          <a:prstGeom prst="rect">
            <a:avLst/>
          </a:prstGeom>
        </p:spPr>
      </p:pic>
      <p:pic>
        <p:nvPicPr>
          <p:cNvPr id="17" name="Imagen 16">
            <a:extLst>
              <a:ext uri="{FF2B5EF4-FFF2-40B4-BE49-F238E27FC236}">
                <a16:creationId xmlns:a16="http://schemas.microsoft.com/office/drawing/2014/main" id="{B776D77D-D43A-F22B-E60F-C9BD8A4C5793}"/>
              </a:ext>
            </a:extLst>
          </p:cNvPr>
          <p:cNvPicPr>
            <a:picLocks noChangeAspect="1"/>
          </p:cNvPicPr>
          <p:nvPr/>
        </p:nvPicPr>
        <p:blipFill>
          <a:blip r:embed="rId6"/>
          <a:stretch>
            <a:fillRect/>
          </a:stretch>
        </p:blipFill>
        <p:spPr>
          <a:xfrm>
            <a:off x="2457623" y="3851115"/>
            <a:ext cx="885887" cy="1220554"/>
          </a:xfrm>
          <a:prstGeom prst="rect">
            <a:avLst/>
          </a:prstGeom>
        </p:spPr>
      </p:pic>
      <p:pic>
        <p:nvPicPr>
          <p:cNvPr id="21" name="Imagen 20">
            <a:extLst>
              <a:ext uri="{FF2B5EF4-FFF2-40B4-BE49-F238E27FC236}">
                <a16:creationId xmlns:a16="http://schemas.microsoft.com/office/drawing/2014/main" id="{7739DD72-9EBB-25F8-C6B0-2DC5FE6A6BC1}"/>
              </a:ext>
            </a:extLst>
          </p:cNvPr>
          <p:cNvPicPr>
            <a:picLocks noChangeAspect="1"/>
          </p:cNvPicPr>
          <p:nvPr/>
        </p:nvPicPr>
        <p:blipFill>
          <a:blip r:embed="rId7"/>
          <a:stretch>
            <a:fillRect/>
          </a:stretch>
        </p:blipFill>
        <p:spPr>
          <a:xfrm>
            <a:off x="3944830" y="3851115"/>
            <a:ext cx="885887" cy="1153713"/>
          </a:xfrm>
          <a:prstGeom prst="rect">
            <a:avLst/>
          </a:prstGeom>
        </p:spPr>
      </p:pic>
      <p:pic>
        <p:nvPicPr>
          <p:cNvPr id="25" name="Imagen 24">
            <a:extLst>
              <a:ext uri="{FF2B5EF4-FFF2-40B4-BE49-F238E27FC236}">
                <a16:creationId xmlns:a16="http://schemas.microsoft.com/office/drawing/2014/main" id="{4328CAA8-4E11-583C-DAC5-AC37A8D66AB0}"/>
              </a:ext>
            </a:extLst>
          </p:cNvPr>
          <p:cNvPicPr>
            <a:picLocks noChangeAspect="1"/>
          </p:cNvPicPr>
          <p:nvPr/>
        </p:nvPicPr>
        <p:blipFill>
          <a:blip r:embed="rId8"/>
          <a:stretch>
            <a:fillRect/>
          </a:stretch>
        </p:blipFill>
        <p:spPr>
          <a:xfrm>
            <a:off x="8838987" y="3896828"/>
            <a:ext cx="949700" cy="1192177"/>
          </a:xfrm>
          <a:prstGeom prst="rect">
            <a:avLst/>
          </a:prstGeom>
        </p:spPr>
      </p:pic>
      <p:pic>
        <p:nvPicPr>
          <p:cNvPr id="28" name="Imagen 27">
            <a:extLst>
              <a:ext uri="{FF2B5EF4-FFF2-40B4-BE49-F238E27FC236}">
                <a16:creationId xmlns:a16="http://schemas.microsoft.com/office/drawing/2014/main" id="{9DE697A1-6F94-95FF-7F79-29E3C5235033}"/>
              </a:ext>
            </a:extLst>
          </p:cNvPr>
          <p:cNvPicPr>
            <a:picLocks noChangeAspect="1"/>
          </p:cNvPicPr>
          <p:nvPr/>
        </p:nvPicPr>
        <p:blipFill>
          <a:blip r:embed="rId9"/>
          <a:stretch>
            <a:fillRect/>
          </a:stretch>
        </p:blipFill>
        <p:spPr>
          <a:xfrm>
            <a:off x="5442683" y="3851115"/>
            <a:ext cx="1066329" cy="1153713"/>
          </a:xfrm>
          <a:prstGeom prst="rect">
            <a:avLst/>
          </a:prstGeom>
        </p:spPr>
      </p:pic>
      <p:pic>
        <p:nvPicPr>
          <p:cNvPr id="30" name="Imagen 29">
            <a:extLst>
              <a:ext uri="{FF2B5EF4-FFF2-40B4-BE49-F238E27FC236}">
                <a16:creationId xmlns:a16="http://schemas.microsoft.com/office/drawing/2014/main" id="{FBB23BB0-6616-0995-E39B-337A328B297E}"/>
              </a:ext>
            </a:extLst>
          </p:cNvPr>
          <p:cNvPicPr>
            <a:picLocks noChangeAspect="1"/>
          </p:cNvPicPr>
          <p:nvPr/>
        </p:nvPicPr>
        <p:blipFill>
          <a:blip r:embed="rId10"/>
          <a:stretch>
            <a:fillRect/>
          </a:stretch>
        </p:blipFill>
        <p:spPr>
          <a:xfrm>
            <a:off x="7097197" y="3832520"/>
            <a:ext cx="1007773" cy="1172308"/>
          </a:xfrm>
          <a:prstGeom prst="rect">
            <a:avLst/>
          </a:prstGeom>
        </p:spPr>
      </p:pic>
      <p:pic>
        <p:nvPicPr>
          <p:cNvPr id="32" name="Imagen 31">
            <a:extLst>
              <a:ext uri="{FF2B5EF4-FFF2-40B4-BE49-F238E27FC236}">
                <a16:creationId xmlns:a16="http://schemas.microsoft.com/office/drawing/2014/main" id="{3B32BDDB-622D-848A-5982-6E14BEBFB356}"/>
              </a:ext>
            </a:extLst>
          </p:cNvPr>
          <p:cNvPicPr>
            <a:picLocks noChangeAspect="1"/>
          </p:cNvPicPr>
          <p:nvPr/>
        </p:nvPicPr>
        <p:blipFill>
          <a:blip r:embed="rId11"/>
          <a:stretch>
            <a:fillRect/>
          </a:stretch>
        </p:blipFill>
        <p:spPr>
          <a:xfrm>
            <a:off x="4550034" y="2201330"/>
            <a:ext cx="1108293" cy="1158672"/>
          </a:xfrm>
          <a:prstGeom prst="rect">
            <a:avLst/>
          </a:prstGeom>
        </p:spPr>
      </p:pic>
    </p:spTree>
    <p:extLst>
      <p:ext uri="{BB962C8B-B14F-4D97-AF65-F5344CB8AC3E}">
        <p14:creationId xmlns:p14="http://schemas.microsoft.com/office/powerpoint/2010/main" val="165806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0080"/>
            <a:ext cx="669606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Herramientas para desarrollo del proyecto</a:t>
            </a:r>
          </a:p>
        </p:txBody>
      </p:sp>
      <p:pic>
        <p:nvPicPr>
          <p:cNvPr id="2050" name="Picture 2" descr="Visual Studio Code and VS Code icons and names usage guidelines">
            <a:extLst>
              <a:ext uri="{FF2B5EF4-FFF2-40B4-BE49-F238E27FC236}">
                <a16:creationId xmlns:a16="http://schemas.microsoft.com/office/drawing/2014/main" id="{4B01129E-44D1-CA9A-0A67-B95D25A6C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49" y="2097755"/>
            <a:ext cx="17907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olab Logo transparent PNG - StickPNG">
            <a:extLst>
              <a:ext uri="{FF2B5EF4-FFF2-40B4-BE49-F238E27FC236}">
                <a16:creationId xmlns:a16="http://schemas.microsoft.com/office/drawing/2014/main" id="{3A699F97-C889-2B8C-880E-8D6218CD7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77" y="2107280"/>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nd assets - Hugging Face">
            <a:extLst>
              <a:ext uri="{FF2B5EF4-FFF2-40B4-BE49-F238E27FC236}">
                <a16:creationId xmlns:a16="http://schemas.microsoft.com/office/drawing/2014/main" id="{5D41A689-B844-1D72-A2CA-71BEA97AA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74" y="2097755"/>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stman API Platform Logo PNG vector in SVG, PDF, AI, CDR format">
            <a:extLst>
              <a:ext uri="{FF2B5EF4-FFF2-40B4-BE49-F238E27FC236}">
                <a16:creationId xmlns:a16="http://schemas.microsoft.com/office/drawing/2014/main" id="{883290A3-2A35-3CDD-CEB6-40027BF4C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556" y="4165107"/>
            <a:ext cx="179129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732BA9D-4C1A-643B-81FE-B0EC0F571296}"/>
              </a:ext>
            </a:extLst>
          </p:cNvPr>
          <p:cNvPicPr>
            <a:picLocks noChangeAspect="1"/>
          </p:cNvPicPr>
          <p:nvPr/>
        </p:nvPicPr>
        <p:blipFill>
          <a:blip r:embed="rId7"/>
          <a:stretch>
            <a:fillRect/>
          </a:stretch>
        </p:blipFill>
        <p:spPr>
          <a:xfrm>
            <a:off x="6807472" y="4165108"/>
            <a:ext cx="1781175" cy="1685924"/>
          </a:xfrm>
          <a:prstGeom prst="rect">
            <a:avLst/>
          </a:prstGeom>
        </p:spPr>
      </p:pic>
    </p:spTree>
    <p:extLst>
      <p:ext uri="{BB962C8B-B14F-4D97-AF65-F5344CB8AC3E}">
        <p14:creationId xmlns:p14="http://schemas.microsoft.com/office/powerpoint/2010/main" val="41345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256019" y="2894271"/>
            <a:ext cx="5748690"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1568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568606"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Procesamiento</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EBA4FF90-BDC5-9D59-2166-90234913203E}"/>
              </a:ext>
            </a:extLst>
          </p:cNvPr>
          <p:cNvPicPr>
            <a:picLocks noChangeAspect="1"/>
          </p:cNvPicPr>
          <p:nvPr/>
        </p:nvPicPr>
        <p:blipFill>
          <a:blip r:embed="rId3"/>
          <a:stretch>
            <a:fillRect/>
          </a:stretch>
        </p:blipFill>
        <p:spPr>
          <a:xfrm>
            <a:off x="1484295" y="1883433"/>
            <a:ext cx="9026317" cy="2993608"/>
          </a:xfrm>
          <a:prstGeom prst="rect">
            <a:avLst/>
          </a:prstGeom>
        </p:spPr>
      </p:pic>
    </p:spTree>
    <p:extLst>
      <p:ext uri="{BB962C8B-B14F-4D97-AF65-F5344CB8AC3E}">
        <p14:creationId xmlns:p14="http://schemas.microsoft.com/office/powerpoint/2010/main" val="171277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414529"/>
            <a:ext cx="9708107"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División en conjunto de datos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2085563"/>
            <a:ext cx="10106742" cy="2308324"/>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entrenamiento de nuestro Modelo Generador de Código CSS, es crucial estructurar adecuadamente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ello, dividiremos el conjunto de datos en tres archivos de tipo JSON los cuales son :</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STYLES.json</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Entrenamiento</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 Train)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VALIDATION.json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Validación)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TEST.json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Prueba)</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10400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327846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del Modelo</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819195"/>
            <a:ext cx="10106742"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Preparando 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002E867-FEE3-FFD1-F1DA-F7745F687361}"/>
              </a:ext>
            </a:extLst>
          </p:cNvPr>
          <p:cNvPicPr>
            <a:picLocks noChangeAspect="1"/>
          </p:cNvPicPr>
          <p:nvPr/>
        </p:nvPicPr>
        <p:blipFill>
          <a:blip r:embed="rId3"/>
          <a:stretch>
            <a:fillRect/>
          </a:stretch>
        </p:blipFill>
        <p:spPr>
          <a:xfrm>
            <a:off x="1674865" y="2584061"/>
            <a:ext cx="8565539" cy="2810758"/>
          </a:xfrm>
          <a:prstGeom prst="rect">
            <a:avLst/>
          </a:prstGeom>
        </p:spPr>
      </p:pic>
    </p:spTree>
    <p:extLst>
      <p:ext uri="{BB962C8B-B14F-4D97-AF65-F5344CB8AC3E}">
        <p14:creationId xmlns:p14="http://schemas.microsoft.com/office/powerpoint/2010/main" val="408372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1019702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Modelo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Pre-entrenado</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-2 XL usando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GPT2Model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E6B33305-1EA2-6EBF-12B3-7AC91847650F}"/>
              </a:ext>
            </a:extLst>
          </p:cNvPr>
          <p:cNvPicPr>
            <a:picLocks noChangeAspect="1"/>
          </p:cNvPicPr>
          <p:nvPr/>
        </p:nvPicPr>
        <p:blipFill>
          <a:blip r:embed="rId3"/>
          <a:stretch>
            <a:fillRect/>
          </a:stretch>
        </p:blipFill>
        <p:spPr>
          <a:xfrm>
            <a:off x="3160059" y="1954371"/>
            <a:ext cx="5635044" cy="773437"/>
          </a:xfrm>
          <a:prstGeom prst="rect">
            <a:avLst/>
          </a:prstGeom>
        </p:spPr>
      </p:pic>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104470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Tokenizador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GPT2Tokenizer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para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1" name="Imagen 10">
            <a:extLst>
              <a:ext uri="{FF2B5EF4-FFF2-40B4-BE49-F238E27FC236}">
                <a16:creationId xmlns:a16="http://schemas.microsoft.com/office/drawing/2014/main" id="{98CAE596-E29A-ADEA-38AD-5A5061B1C0E2}"/>
              </a:ext>
            </a:extLst>
          </p:cNvPr>
          <p:cNvPicPr>
            <a:picLocks noChangeAspect="1"/>
          </p:cNvPicPr>
          <p:nvPr/>
        </p:nvPicPr>
        <p:blipFill>
          <a:blip r:embed="rId4"/>
          <a:stretch>
            <a:fillRect/>
          </a:stretch>
        </p:blipFill>
        <p:spPr>
          <a:xfrm>
            <a:off x="1652712" y="3972842"/>
            <a:ext cx="9140423" cy="1557287"/>
          </a:xfrm>
          <a:prstGeom prst="rect">
            <a:avLst/>
          </a:prstGeom>
        </p:spPr>
      </p:pic>
    </p:spTree>
    <p:extLst>
      <p:ext uri="{BB962C8B-B14F-4D97-AF65-F5344CB8AC3E}">
        <p14:creationId xmlns:p14="http://schemas.microsoft.com/office/powerpoint/2010/main" val="229610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86172" y="2862628"/>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Métrica de Evaluación de la Biblioteca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786172" y="1836492"/>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3311695" y="3365305"/>
            <a:ext cx="5015866" cy="862327"/>
          </a:xfrm>
          <a:prstGeom prst="rect">
            <a:avLst/>
          </a:prstGeom>
        </p:spPr>
      </p:pic>
      <p:pic>
        <p:nvPicPr>
          <p:cNvPr id="6" name="Imagen 5">
            <a:extLst>
              <a:ext uri="{FF2B5EF4-FFF2-40B4-BE49-F238E27FC236}">
                <a16:creationId xmlns:a16="http://schemas.microsoft.com/office/drawing/2014/main" id="{4D975233-54B8-5E52-F43B-0A2E216A5C58}"/>
              </a:ext>
            </a:extLst>
          </p:cNvPr>
          <p:cNvPicPr>
            <a:picLocks noChangeAspect="1"/>
          </p:cNvPicPr>
          <p:nvPr/>
        </p:nvPicPr>
        <p:blipFill>
          <a:blip r:embed="rId5"/>
          <a:stretch>
            <a:fillRect/>
          </a:stretch>
        </p:blipFill>
        <p:spPr>
          <a:xfrm>
            <a:off x="2302420" y="5019677"/>
            <a:ext cx="8073918" cy="1233159"/>
          </a:xfrm>
          <a:prstGeom prst="rect">
            <a:avLst/>
          </a:prstGeom>
        </p:spPr>
      </p:pic>
      <p:sp>
        <p:nvSpPr>
          <p:cNvPr id="11" name="CuadroTexto 10">
            <a:extLst>
              <a:ext uri="{FF2B5EF4-FFF2-40B4-BE49-F238E27FC236}">
                <a16:creationId xmlns:a16="http://schemas.microsoft.com/office/drawing/2014/main" id="{9962B4EC-E126-C613-1AF2-78E138A54FF9}"/>
              </a:ext>
            </a:extLst>
          </p:cNvPr>
          <p:cNvSpPr txBox="1"/>
          <p:nvPr/>
        </p:nvSpPr>
        <p:spPr>
          <a:xfrm>
            <a:off x="786171" y="4408211"/>
            <a:ext cx="6890028"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Función para computar las Métricas</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9886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3202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412156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4278094"/>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Como resultados del rendimiento del Modelo tenemos que para mitigar el sobreajuste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overfitting</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aplicaron diferentes técnicas como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Regularizacion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por ruido en la entrada,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En donde el modelo mejoró su rendimiento a la hora de entrenar, mitigando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así el sobreajuste. A continuación, mostramos las gráficas de resultados obtenidos por el modelo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considerando las métricas que son:</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Entrenamiento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Entrenamiento</a:t>
            </a:r>
          </a:p>
          <a:p>
            <a:pPr marL="3486150" lvl="7" indent="-285750">
              <a:buFont typeface="Arial" panose="020B0604020202020204" pitchFamily="34" charset="0"/>
              <a:buChar char="•"/>
            </a:pPr>
            <a:endPar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308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Inicialmente dado que se tiene un sobreajuste se muestran las gráficas con los resultados de Métricas de Precisión y Perdida confirmando el sobreajuste.</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D948C196-63EE-0D19-E076-DBB39DF23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573643"/>
            <a:ext cx="4285440" cy="3000030"/>
          </a:xfrm>
          <a:prstGeom prst="rect">
            <a:avLst/>
          </a:prstGeom>
          <a:noFill/>
          <a:ln>
            <a:noFill/>
          </a:ln>
        </p:spPr>
      </p:pic>
      <p:pic>
        <p:nvPicPr>
          <p:cNvPr id="4" name="Imagen 3">
            <a:extLst>
              <a:ext uri="{FF2B5EF4-FFF2-40B4-BE49-F238E27FC236}">
                <a16:creationId xmlns:a16="http://schemas.microsoft.com/office/drawing/2014/main" id="{893424CD-EBC0-FA39-0490-AE3070B61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14" y="2483872"/>
            <a:ext cx="4290932" cy="3096881"/>
          </a:xfrm>
          <a:prstGeom prst="rect">
            <a:avLst/>
          </a:prstGeom>
          <a:noFill/>
          <a:ln>
            <a:noFill/>
          </a:ln>
        </p:spPr>
      </p:pic>
    </p:spTree>
    <p:extLst>
      <p:ext uri="{BB962C8B-B14F-4D97-AF65-F5344CB8AC3E}">
        <p14:creationId xmlns:p14="http://schemas.microsoft.com/office/powerpoint/2010/main" val="143996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Posteriormente se aplicó al modelo 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para mitigar el sobreajuste y estos fueron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CF2A774-5774-1EF1-38F7-7982701C1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228" y="2504609"/>
            <a:ext cx="4022503" cy="2840707"/>
          </a:xfrm>
          <a:prstGeom prst="rect">
            <a:avLst/>
          </a:prstGeom>
          <a:noFill/>
          <a:ln>
            <a:noFill/>
          </a:ln>
        </p:spPr>
      </p:pic>
      <p:pic>
        <p:nvPicPr>
          <p:cNvPr id="4" name="Imagen 3">
            <a:extLst>
              <a:ext uri="{FF2B5EF4-FFF2-40B4-BE49-F238E27FC236}">
                <a16:creationId xmlns:a16="http://schemas.microsoft.com/office/drawing/2014/main" id="{27573DE1-541B-0B46-9000-717889B6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4385" y="2505315"/>
            <a:ext cx="4253377" cy="2838081"/>
          </a:xfrm>
          <a:prstGeom prst="rect">
            <a:avLst/>
          </a:prstGeom>
          <a:noFill/>
          <a:ln>
            <a:noFill/>
          </a:ln>
        </p:spPr>
      </p:pic>
    </p:spTree>
    <p:extLst>
      <p:ext uri="{BB962C8B-B14F-4D97-AF65-F5344CB8AC3E}">
        <p14:creationId xmlns:p14="http://schemas.microsoft.com/office/powerpoint/2010/main" val="413332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1538883"/>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el sobreajuste se redujo de manera exitosa, pero aún se puede reducir mucho más para esto aplicamos la técnica de Regularización por ruido en la entrada y variamos aún más los Datos de validación y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con esto logramos mitigar aún más el sobreajuste y estos son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450DA41F-8DB7-6EE1-B10A-B6A68A64B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937005"/>
            <a:ext cx="4170267" cy="2915436"/>
          </a:xfrm>
          <a:prstGeom prst="rect">
            <a:avLst/>
          </a:prstGeom>
          <a:noFill/>
          <a:ln>
            <a:noFill/>
          </a:ln>
        </p:spPr>
      </p:pic>
      <p:pic>
        <p:nvPicPr>
          <p:cNvPr id="10" name="Imagen 9">
            <a:extLst>
              <a:ext uri="{FF2B5EF4-FFF2-40B4-BE49-F238E27FC236}">
                <a16:creationId xmlns:a16="http://schemas.microsoft.com/office/drawing/2014/main" id="{8E3B22C8-E3A5-1EE7-A17C-9E1A92C8CF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9937" y="2912800"/>
            <a:ext cx="4170267" cy="2862484"/>
          </a:xfrm>
          <a:prstGeom prst="rect">
            <a:avLst/>
          </a:prstGeom>
          <a:noFill/>
          <a:ln>
            <a:noFill/>
          </a:ln>
        </p:spPr>
      </p:pic>
    </p:spTree>
    <p:extLst>
      <p:ext uri="{BB962C8B-B14F-4D97-AF65-F5344CB8AC3E}">
        <p14:creationId xmlns:p14="http://schemas.microsoft.com/office/powerpoint/2010/main" val="40682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se logró mitigar el sobreajuste de manera exitosa. Ahora solo queda continuar con el entrenamiento y mejorar el modelo</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151B5672-85C2-5DCC-345F-908D1F79A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9127" y="2516158"/>
            <a:ext cx="4273781" cy="3021476"/>
          </a:xfrm>
          <a:prstGeom prst="rect">
            <a:avLst/>
          </a:prstGeom>
          <a:noFill/>
          <a:ln>
            <a:noFill/>
          </a:ln>
        </p:spPr>
      </p:pic>
      <p:pic>
        <p:nvPicPr>
          <p:cNvPr id="4" name="Imagen 3">
            <a:extLst>
              <a:ext uri="{FF2B5EF4-FFF2-40B4-BE49-F238E27FC236}">
                <a16:creationId xmlns:a16="http://schemas.microsoft.com/office/drawing/2014/main" id="{96D11FC0-8A55-388D-F7D8-BB8FB08EA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580439"/>
            <a:ext cx="4284137" cy="2997535"/>
          </a:xfrm>
          <a:prstGeom prst="rect">
            <a:avLst/>
          </a:prstGeom>
          <a:noFill/>
          <a:ln>
            <a:noFill/>
          </a:ln>
        </p:spPr>
      </p:pic>
    </p:spTree>
    <p:extLst>
      <p:ext uri="{BB962C8B-B14F-4D97-AF65-F5344CB8AC3E}">
        <p14:creationId xmlns:p14="http://schemas.microsoft.com/office/powerpoint/2010/main" val="349907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347787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Sistema Generador de CSS</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Una vez que el Modelo ha sido entrenado cumpliendo con la precisión esperada, y se implementó una API para enviar peticiones al Modelo para generar código CSS, se desarrolló un sistema generador de código CSS que utiliza la API y el Modelo generador de código CSS.</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Se implemento diversos componentes en el Sistema generador de CSS los cuales son: </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Barra de navegación vertical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Visualizador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Inicio de sesión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Historial</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43027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241515" y="1082433"/>
            <a:ext cx="9425129"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Como Planificación se presenta el siguiente cronograma donde el tiempo requerido para el desarrollo del proyecto fue de 20 semanas, también se utilizará el Diagrama de Gantt para organizar y ejecutar el cronograma de manera eficiente a continuación mostrado.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735866"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PLANIFICACIÓN DEL PROYECTO</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94298721-3533-C3C8-52FE-9D017F355D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394" y="2014515"/>
            <a:ext cx="7067212" cy="4545212"/>
          </a:xfrm>
          <a:prstGeom prst="rect">
            <a:avLst/>
          </a:prstGeom>
          <a:noFill/>
          <a:ln>
            <a:noFill/>
          </a:ln>
        </p:spPr>
      </p:pic>
    </p:spTree>
    <p:extLst>
      <p:ext uri="{BB962C8B-B14F-4D97-AF65-F5344CB8AC3E}">
        <p14:creationId xmlns:p14="http://schemas.microsoft.com/office/powerpoint/2010/main" val="202273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241515" y="1082433"/>
            <a:ext cx="9565599"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análisis bibliográfico ha proporcionado una base teórica sólida para el desarrollo de un modelo de inteligencia artificial que genera código CSS mediante procesamiento del lenguaje natural. Se diseñó un algoritmo que traduce etiquetas HTML en estilos CSS coherentes, reduciendo código repetitivo también se implemento, un prototipo de aplicación web permite a los usuarios ver vistas generadas en tiempo real al introducir etiquetas HTML, facilitando el diseño de páginas web. La aplicación presenta una interfaz intuitiva, permitiendo interacción sencilla sin conocimientos profundos de CSS. El proyecto demostró la viabilidad y eficacia del enfoque, mejorando la productividad y calidad en el desarrollo web, aunque aún hay oportunidades para optimización y expansión futura.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586612" y="385269"/>
            <a:ext cx="3018775"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CONCLUSIONES</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1069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83435" y="1214047"/>
            <a:ext cx="9425129" cy="286232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recomienda mejorar el entrenamiento del modelo generador de código CSS para que generalice mejor y optimice su rendimiento, permitiendo su empaquetado y uso por otros ingenieros de software. Además, futuras versiones del software deberían generar múltiples alternativas de estilos CSS, enriqueciendo la experiencia del usuario y aumentando la flexibilidad del diseño. La iniciativa del proyecto debería replicarse en diversas tecnologías actuales, y se recomienda experimentar con diferentes modelos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mejorar los generadores de código.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056764" y="472935"/>
            <a:ext cx="3794629"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RECOMENDACIONES</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66560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1314094"/>
            <a:ext cx="7609881" cy="861774"/>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DEMO</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556678" y="558253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10115409"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8583" y="5505257"/>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4044"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6030</TotalTime>
  <Words>3571</Words>
  <Application>Microsoft Office PowerPoint</Application>
  <PresentationFormat>Panorámica</PresentationFormat>
  <Paragraphs>421</Paragraphs>
  <Slides>66</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66</vt:i4>
      </vt:variant>
    </vt:vector>
  </HeadingPairs>
  <TitlesOfParts>
    <vt:vector size="75"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64</cp:revision>
  <dcterms:created xsi:type="dcterms:W3CDTF">2023-06-21T15:58:36Z</dcterms:created>
  <dcterms:modified xsi:type="dcterms:W3CDTF">2024-06-11T04:16:26Z</dcterms:modified>
</cp:coreProperties>
</file>